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notesMasterIdLst>
    <p:notesMasterId r:id="rId12"/>
  </p:notesMasterIdLst>
  <p:sldIdLst>
    <p:sldId id="256" r:id="rId2"/>
    <p:sldId id="280" r:id="rId3"/>
    <p:sldId id="271" r:id="rId4"/>
    <p:sldId id="281" r:id="rId5"/>
    <p:sldId id="282" r:id="rId6"/>
    <p:sldId id="272" r:id="rId7"/>
    <p:sldId id="279" r:id="rId8"/>
    <p:sldId id="277" r:id="rId9"/>
    <p:sldId id="278" r:id="rId10"/>
    <p:sldId id="269"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showGuides="1">
      <p:cViewPr varScale="1">
        <p:scale>
          <a:sx n="109" d="100"/>
          <a:sy n="109" d="100"/>
        </p:scale>
        <p:origin x="162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82352-25AE-4D14-838F-F11A86B47BA9}" type="datetimeFigureOut">
              <a:rPr lang="en-US" smtClean="0"/>
              <a:t>1/7/2019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0E8E35-AB56-4F1F-BB6E-C447874E99A8}" type="slidenum">
              <a:rPr lang="en-US" smtClean="0"/>
              <a:t>‹#›</a:t>
            </a:fld>
            <a:endParaRPr lang="en-US"/>
          </a:p>
        </p:txBody>
      </p:sp>
    </p:spTree>
    <p:extLst>
      <p:ext uri="{BB962C8B-B14F-4D97-AF65-F5344CB8AC3E}">
        <p14:creationId xmlns:p14="http://schemas.microsoft.com/office/powerpoint/2010/main" val="76701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Now is your</a:t>
            </a:r>
            <a:r>
              <a:rPr kumimoji="1" lang="en-US" altLang="zh-CN" baseline="0" dirty="0"/>
              <a:t> turn.</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3</a:t>
            </a:fld>
            <a:endParaRPr lang="en-US"/>
          </a:p>
        </p:txBody>
      </p:sp>
    </p:spTree>
    <p:extLst>
      <p:ext uri="{BB962C8B-B14F-4D97-AF65-F5344CB8AC3E}">
        <p14:creationId xmlns:p14="http://schemas.microsoft.com/office/powerpoint/2010/main" val="54446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 be short, </a:t>
            </a:r>
            <a:endParaRPr kumimoji="1" lang="zh-CN" altLang="en-US" dirty="0"/>
          </a:p>
        </p:txBody>
      </p:sp>
      <p:sp>
        <p:nvSpPr>
          <p:cNvPr id="4" name="幻灯片编号占位符 3"/>
          <p:cNvSpPr>
            <a:spLocks noGrp="1"/>
          </p:cNvSpPr>
          <p:nvPr>
            <p:ph type="sldNum" sz="quarter" idx="10"/>
          </p:nvPr>
        </p:nvSpPr>
        <p:spPr/>
        <p:txBody>
          <a:bodyPr/>
          <a:lstStyle/>
          <a:p>
            <a:fld id="{00366BEB-E4C9-8449-8A2D-59BBF3FF682F}" type="slidenum">
              <a:rPr lang="en-US" smtClean="0"/>
              <a:t>6</a:t>
            </a:fld>
            <a:endParaRPr lang="en-US"/>
          </a:p>
        </p:txBody>
      </p:sp>
    </p:spTree>
    <p:extLst>
      <p:ext uri="{BB962C8B-B14F-4D97-AF65-F5344CB8AC3E}">
        <p14:creationId xmlns:p14="http://schemas.microsoft.com/office/powerpoint/2010/main" val="1427153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等线" panose="02010600030101010101" pitchFamily="2" charset="-122"/>
                <a:ea typeface="等线" panose="02010600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720407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736693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89914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2519866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等线" panose="02010600030101010101" pitchFamily="2" charset="-122"/>
                <a:ea typeface="等线" panose="02010600030101010101"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5" name="Footer Placeholder 4"/>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6" name="Slide Number Placeholder 5"/>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382018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975895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atin typeface="等线" panose="02010600030101010101" pitchFamily="2" charset="-122"/>
                <a:ea typeface="等线" panose="02010600030101010101"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lvl1pPr>
              <a:defRPr>
                <a:latin typeface="等线" panose="02010600030101010101" pitchFamily="2" charset="-122"/>
                <a:ea typeface="等线" panose="02010600030101010101" pitchFamily="2" charset="-122"/>
              </a:defRPr>
            </a:lvl1pPr>
            <a:lvl2pPr>
              <a:defRPr>
                <a:latin typeface="等线" panose="02010600030101010101" pitchFamily="2" charset="-122"/>
                <a:ea typeface="等线" panose="02010600030101010101" pitchFamily="2" charset="-122"/>
              </a:defRPr>
            </a:lvl2pPr>
            <a:lvl3pPr>
              <a:defRPr>
                <a:latin typeface="等线" panose="02010600030101010101" pitchFamily="2" charset="-122"/>
                <a:ea typeface="等线" panose="02010600030101010101" pitchFamily="2" charset="-122"/>
              </a:defRPr>
            </a:lvl3pPr>
            <a:lvl4pPr>
              <a:defRPr>
                <a:latin typeface="等线" panose="02010600030101010101" pitchFamily="2" charset="-122"/>
                <a:ea typeface="等线" panose="02010600030101010101" pitchFamily="2" charset="-122"/>
              </a:defRPr>
            </a:lvl4pPr>
            <a:lvl5pPr>
              <a:defRPr>
                <a:latin typeface="等线" panose="02010600030101010101" pitchFamily="2" charset="-122"/>
                <a:ea typeface="等线" panose="02010600030101010101" pitchFamily="2" charset="-122"/>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8" name="Footer Placeholder 7"/>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9" name="Slide Number Placeholder 8"/>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02962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4" name="Footer Placeholder 3"/>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5" name="Slide Number Placeholder 4"/>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1002761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3" name="Footer Placeholder 2"/>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4" name="Slide Number Placeholder 3"/>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3815804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atin typeface="等线" panose="02010600030101010101" pitchFamily="2" charset="-122"/>
                <a:ea typeface="等线" panose="02010600030101010101" pitchFamily="2" charset="-122"/>
              </a:defRPr>
            </a:lvl1pPr>
            <a:lvl2pPr>
              <a:defRPr sz="2800">
                <a:latin typeface="等线" panose="02010600030101010101" pitchFamily="2" charset="-122"/>
                <a:ea typeface="等线" panose="02010600030101010101" pitchFamily="2" charset="-122"/>
              </a:defRPr>
            </a:lvl2pPr>
            <a:lvl3pPr>
              <a:defRPr sz="2400">
                <a:latin typeface="等线" panose="02010600030101010101" pitchFamily="2" charset="-122"/>
                <a:ea typeface="等线" panose="02010600030101010101" pitchFamily="2" charset="-122"/>
              </a:defRPr>
            </a:lvl3pPr>
            <a:lvl4pPr>
              <a:defRPr sz="2000">
                <a:latin typeface="等线" panose="02010600030101010101" pitchFamily="2" charset="-122"/>
                <a:ea typeface="等线" panose="02010600030101010101" pitchFamily="2" charset="-122"/>
              </a:defRPr>
            </a:lvl4pPr>
            <a:lvl5pPr>
              <a:defRPr sz="2000">
                <a:latin typeface="等线" panose="02010600030101010101" pitchFamily="2" charset="-122"/>
                <a:ea typeface="等线" panose="02010600030101010101" pitchFamily="2" charset="-122"/>
              </a:defRPr>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4277179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atin typeface="等线" panose="02010600030101010101" pitchFamily="2" charset="-122"/>
                <a:ea typeface="等线" panose="02010600030101010101" pitchFamily="2" charset="-122"/>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atin typeface="等线" panose="02010600030101010101" pitchFamily="2" charset="-122"/>
                <a:ea typeface="等线" panose="02010600030101010101"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atin typeface="等线" panose="02010600030101010101" pitchFamily="2" charset="-122"/>
                <a:ea typeface="等线" panose="02010600030101010101"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等线" panose="02010600030101010101" pitchFamily="2" charset="-122"/>
                <a:ea typeface="等线" panose="02010600030101010101" pitchFamily="2" charset="-122"/>
              </a:defRPr>
            </a:lvl1pPr>
          </a:lstStyle>
          <a:p>
            <a:fld id="{8DEC5DCC-01DA-4B14-80F1-4ACF77CDCF80}" type="datetimeFigureOut">
              <a:rPr lang="en-US" smtClean="0"/>
              <a:pPr/>
              <a:t>1/7/2019</a:t>
            </a:fld>
            <a:endParaRPr lang="en-US"/>
          </a:p>
        </p:txBody>
      </p:sp>
      <p:sp>
        <p:nvSpPr>
          <p:cNvPr id="6" name="Footer Placeholder 5"/>
          <p:cNvSpPr>
            <a:spLocks noGrp="1"/>
          </p:cNvSpPr>
          <p:nvPr>
            <p:ph type="ftr" sz="quarter" idx="11"/>
          </p:nvPr>
        </p:nvSpPr>
        <p:spPr/>
        <p:txBody>
          <a:bodyPr/>
          <a:lstStyle>
            <a:lvl1pPr>
              <a:defRPr>
                <a:latin typeface="等线" panose="02010600030101010101" pitchFamily="2" charset="-122"/>
                <a:ea typeface="等线" panose="02010600030101010101" pitchFamily="2" charset="-122"/>
              </a:defRPr>
            </a:lvl1pPr>
          </a:lstStyle>
          <a:p>
            <a:endParaRPr lang="en-US"/>
          </a:p>
        </p:txBody>
      </p:sp>
      <p:sp>
        <p:nvSpPr>
          <p:cNvPr id="7" name="Slide Number Placeholder 6"/>
          <p:cNvSpPr>
            <a:spLocks noGrp="1"/>
          </p:cNvSpPr>
          <p:nvPr>
            <p:ph type="sldNum" sz="quarter" idx="12"/>
          </p:nvPr>
        </p:nvSpPr>
        <p:spPr/>
        <p:txBody>
          <a:bodyPr/>
          <a:lstStyle>
            <a:lvl1pPr>
              <a:defRPr>
                <a:latin typeface="等线" panose="02010600030101010101" pitchFamily="2" charset="-122"/>
                <a:ea typeface="等线" panose="02010600030101010101" pitchFamily="2" charset="-122"/>
              </a:defRPr>
            </a:lvl1pPr>
          </a:lstStyle>
          <a:p>
            <a:fld id="{7EE0A8F0-84C5-4BA4-BBC5-80C4F485D55F}" type="slidenum">
              <a:rPr lang="en-US" smtClean="0"/>
              <a:pPr/>
              <a:t>‹#›</a:t>
            </a:fld>
            <a:endParaRPr lang="en-US"/>
          </a:p>
        </p:txBody>
      </p:sp>
    </p:spTree>
    <p:extLst>
      <p:ext uri="{BB962C8B-B14F-4D97-AF65-F5344CB8AC3E}">
        <p14:creationId xmlns:p14="http://schemas.microsoft.com/office/powerpoint/2010/main" val="685057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C5DCC-01DA-4B14-80F1-4ACF77CDCF80}" type="datetimeFigureOut">
              <a:rPr lang="en-US" smtClean="0"/>
              <a:t>1/7/2019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E0A8F0-84C5-4BA4-BBC5-80C4F485D55F}" type="slidenum">
              <a:rPr lang="en-US" smtClean="0"/>
              <a:t>‹#›</a:t>
            </a:fld>
            <a:endParaRPr lang="en-US"/>
          </a:p>
        </p:txBody>
      </p:sp>
    </p:spTree>
    <p:extLst>
      <p:ext uri="{BB962C8B-B14F-4D97-AF65-F5344CB8AC3E}">
        <p14:creationId xmlns:p14="http://schemas.microsoft.com/office/powerpoint/2010/main" val="33868994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hyperlink" Target="https://github.com/jakobzhao/storyma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jsfiddle.net/" TargetMode="External"/><Relationship Id="rId13" Type="http://schemas.openxmlformats.org/officeDocument/2006/relationships/hyperlink" Target="http://getbootstrap.com/" TargetMode="External"/><Relationship Id="rId3" Type="http://schemas.openxmlformats.org/officeDocument/2006/relationships/hyperlink" Target="https://www.jetbrains.com/webstorm/buy/#edition=discounts" TargetMode="External"/><Relationship Id="rId7" Type="http://schemas.openxmlformats.org/officeDocument/2006/relationships/hyperlink" Target="https://github.com/" TargetMode="External"/><Relationship Id="rId12" Type="http://schemas.openxmlformats.org/officeDocument/2006/relationships/hyperlink" Target="https://jquery.com/" TargetMode="External"/><Relationship Id="rId2" Type="http://schemas.openxmlformats.org/officeDocument/2006/relationships/hyperlink" Target="https://www.google.com/chrome/browser/desktop/index.html" TargetMode="External"/><Relationship Id="rId16" Type="http://schemas.openxmlformats.org/officeDocument/2006/relationships/hyperlink" Target="https://github.com/jakobzhao/geog371/blob/master/cesiumjs.org" TargetMode="External"/><Relationship Id="rId1" Type="http://schemas.openxmlformats.org/officeDocument/2006/relationships/slideLayout" Target="../slideLayouts/slideLayout2.xml"/><Relationship Id="rId6" Type="http://schemas.openxmlformats.org/officeDocument/2006/relationships/hyperlink" Target="http://geoserver.org/" TargetMode="External"/><Relationship Id="rId11" Type="http://schemas.openxmlformats.org/officeDocument/2006/relationships/hyperlink" Target="http://geojson.io/" TargetMode="External"/><Relationship Id="rId5" Type="http://schemas.openxmlformats.org/officeDocument/2006/relationships/hyperlink" Target="http://www.qgis.org/en/site/" TargetMode="External"/><Relationship Id="rId15" Type="http://schemas.openxmlformats.org/officeDocument/2006/relationships/hyperlink" Target="https://github.com/jakobzhao/storymap" TargetMode="External"/><Relationship Id="rId10" Type="http://schemas.openxmlformats.org/officeDocument/2006/relationships/hyperlink" Target="https://www.w3schools.com/" TargetMode="External"/><Relationship Id="rId4" Type="http://schemas.openxmlformats.org/officeDocument/2006/relationships/hyperlink" Target="https://typora.io/" TargetMode="External"/><Relationship Id="rId9" Type="http://schemas.openxmlformats.org/officeDocument/2006/relationships/hyperlink" Target="https://www.mapbox.com/" TargetMode="External"/><Relationship Id="rId14" Type="http://schemas.openxmlformats.org/officeDocument/2006/relationships/hyperlink" Target="https://leafletjs.com/"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jakobzhao/geog371/blob/master/labs/lab02" TargetMode="External"/><Relationship Id="rId13" Type="http://schemas.openxmlformats.org/officeDocument/2006/relationships/hyperlink" Target="https://github.com/jakobzhao/geog371/blob/master/readings/wk02.md" TargetMode="External"/><Relationship Id="rId18" Type="http://schemas.openxmlformats.org/officeDocument/2006/relationships/hyperlink" Target="https://github.com/jakobzhao/geog371/blob/master/lectures/lec10" TargetMode="External"/><Relationship Id="rId26" Type="http://schemas.openxmlformats.org/officeDocument/2006/relationships/hyperlink" Target="https://github.com/jakobzhao/geog371/blob/master/lectures/lec15" TargetMode="External"/><Relationship Id="rId39" Type="http://schemas.openxmlformats.org/officeDocument/2006/relationships/hyperlink" Target="https://github.com/jakobzhao/geog371/blob/master/lectures/lec24" TargetMode="External"/><Relationship Id="rId3" Type="http://schemas.openxmlformats.org/officeDocument/2006/relationships/hyperlink" Target="https://github.com/jakobzhao/geog371/blob/master/labs/lab01" TargetMode="External"/><Relationship Id="rId21" Type="http://schemas.openxmlformats.org/officeDocument/2006/relationships/hyperlink" Target="https://github.com/jakobzhao/geog371/blob/master/lectures/lec12" TargetMode="External"/><Relationship Id="rId34" Type="http://schemas.openxmlformats.org/officeDocument/2006/relationships/hyperlink" Target="https://github.com/jakobzhao/geog371/blob/master/lectures/lec21" TargetMode="External"/><Relationship Id="rId42" Type="http://schemas.openxmlformats.org/officeDocument/2006/relationships/hyperlink" Target="https://github.com/jakobzhao/geog371/blob/master/readings/wk09.md" TargetMode="External"/><Relationship Id="rId7" Type="http://schemas.openxmlformats.org/officeDocument/2006/relationships/hyperlink" Target="https://github.com/jakobzhao/geog371/blob/master/lectures/lec04" TargetMode="External"/><Relationship Id="rId12" Type="http://schemas.openxmlformats.org/officeDocument/2006/relationships/hyperlink" Target="https://github.com/jakobzhao/geog371/blob/master/lectures/lec06" TargetMode="External"/><Relationship Id="rId17" Type="http://schemas.openxmlformats.org/officeDocument/2006/relationships/hyperlink" Target="https://github.com/jakobzhao/geog371/blob/master/readings/wk03.md" TargetMode="External"/><Relationship Id="rId25" Type="http://schemas.openxmlformats.org/officeDocument/2006/relationships/hyperlink" Target="https://github.com/jakobzhao/geog371/blob/master/readings/wk05.md" TargetMode="External"/><Relationship Id="rId33" Type="http://schemas.openxmlformats.org/officeDocument/2006/relationships/hyperlink" Target="https://github.com/jakobzhao/geog371/blob/master/readings/wk07.md" TargetMode="External"/><Relationship Id="rId38" Type="http://schemas.openxmlformats.org/officeDocument/2006/relationships/hyperlink" Target="https://github.com/jakobzhao/geog371/blob/master/readings/wk08.md" TargetMode="External"/><Relationship Id="rId2" Type="http://schemas.openxmlformats.org/officeDocument/2006/relationships/hyperlink" Target="https://github.com/jakobzhao/geog371/blob/master/lectures/lec00" TargetMode="External"/><Relationship Id="rId16" Type="http://schemas.openxmlformats.org/officeDocument/2006/relationships/hyperlink" Target="https://github.com/jakobzhao/geog371/blob/master/lectures/lec09" TargetMode="External"/><Relationship Id="rId20" Type="http://schemas.openxmlformats.org/officeDocument/2006/relationships/hyperlink" Target="https://github.com/jakobzhao/geog371/blob/master/labs/lab04" TargetMode="External"/><Relationship Id="rId29" Type="http://schemas.openxmlformats.org/officeDocument/2006/relationships/hyperlink" Target="https://github.com/jakobzhao/geog371/blob/master/lectures/lec17" TargetMode="External"/><Relationship Id="rId41" Type="http://schemas.openxmlformats.org/officeDocument/2006/relationships/hyperlink" Target="https://github.com/jakobzhao/geog371/blob/master/lectures/lec26" TargetMode="External"/><Relationship Id="rId1" Type="http://schemas.openxmlformats.org/officeDocument/2006/relationships/slideLayout" Target="../slideLayouts/slideLayout2.xml"/><Relationship Id="rId6" Type="http://schemas.openxmlformats.org/officeDocument/2006/relationships/hyperlink" Target="https://github.com/jakobzhao/geog371/blob/master/lectures/lec03" TargetMode="External"/><Relationship Id="rId11" Type="http://schemas.openxmlformats.org/officeDocument/2006/relationships/hyperlink" Target="https://github.com/jakobzhao/geog371/blob/master/labs/lab03/readme.md" TargetMode="External"/><Relationship Id="rId24" Type="http://schemas.openxmlformats.org/officeDocument/2006/relationships/hyperlink" Target="https://github.com/jakobzhao/geog371/blob/master/lectures/lec14" TargetMode="External"/><Relationship Id="rId32" Type="http://schemas.openxmlformats.org/officeDocument/2006/relationships/hyperlink" Target="https://github.com/jakobzhao/geog371/blob/master/lectures/lec20" TargetMode="External"/><Relationship Id="rId37" Type="http://schemas.openxmlformats.org/officeDocument/2006/relationships/hyperlink" Target="https://github.com/jakobzhao/geog371/blob/master/lectures/lec23" TargetMode="External"/><Relationship Id="rId40" Type="http://schemas.openxmlformats.org/officeDocument/2006/relationships/hyperlink" Target="https://github.com/jakobzhao/geog371/blob/master/lectures/lec25" TargetMode="External"/><Relationship Id="rId5" Type="http://schemas.openxmlformats.org/officeDocument/2006/relationships/hyperlink" Target="https://github.com/jakobzhao/geog371/blob/master/readings/wk00.md" TargetMode="External"/><Relationship Id="rId15" Type="http://schemas.openxmlformats.org/officeDocument/2006/relationships/hyperlink" Target="https://github.com/jakobzhao/geog371/blob/master/lectures/lec08" TargetMode="External"/><Relationship Id="rId23" Type="http://schemas.openxmlformats.org/officeDocument/2006/relationships/hyperlink" Target="https://github.com/jakobzhao/geog371/blob/master/lectures/lec13" TargetMode="External"/><Relationship Id="rId28" Type="http://schemas.openxmlformats.org/officeDocument/2006/relationships/hyperlink" Target="https://github.com/jakobzhao/geog371/blob/master/labs/lab05/readme.md" TargetMode="External"/><Relationship Id="rId36" Type="http://schemas.openxmlformats.org/officeDocument/2006/relationships/hyperlink" Target="https://github.com/jakobzhao/geog371/blob/master/labs/lab06" TargetMode="External"/><Relationship Id="rId10" Type="http://schemas.openxmlformats.org/officeDocument/2006/relationships/hyperlink" Target="https://github.com/jakobzhao/geog371/blob/master/readings/wk01.md" TargetMode="External"/><Relationship Id="rId19" Type="http://schemas.openxmlformats.org/officeDocument/2006/relationships/hyperlink" Target="https://github.com/jakobzhao/geog371/blob/master/lectures/lec11" TargetMode="External"/><Relationship Id="rId31" Type="http://schemas.openxmlformats.org/officeDocument/2006/relationships/hyperlink" Target="https://github.com/jakobzhao/geog371/blob/master/lectures/lec19" TargetMode="External"/><Relationship Id="rId4" Type="http://schemas.openxmlformats.org/officeDocument/2006/relationships/hyperlink" Target="https://github.com/jakobzhao/geog371/blob/master/lectures/lec02" TargetMode="External"/><Relationship Id="rId9" Type="http://schemas.openxmlformats.org/officeDocument/2006/relationships/hyperlink" Target="https://github.com/jakobzhao/geog371/blob/master/lectures/lec05" TargetMode="External"/><Relationship Id="rId14" Type="http://schemas.openxmlformats.org/officeDocument/2006/relationships/hyperlink" Target="https://github.com/jakobzhao/geog371/blob/master/lectures/lec07" TargetMode="External"/><Relationship Id="rId22" Type="http://schemas.openxmlformats.org/officeDocument/2006/relationships/hyperlink" Target="https://github.com/jakobzhao/geog371/blob/master/readings/wk04.md" TargetMode="External"/><Relationship Id="rId27" Type="http://schemas.openxmlformats.org/officeDocument/2006/relationships/hyperlink" Target="https://github.com/jakobzhao/geog371/blob/master/lectures/lec16" TargetMode="External"/><Relationship Id="rId30" Type="http://schemas.openxmlformats.org/officeDocument/2006/relationships/hyperlink" Target="https://github.com/jakobzhao/geog371/blob/master/readings/wk06.md" TargetMode="External"/><Relationship Id="rId35" Type="http://schemas.openxmlformats.org/officeDocument/2006/relationships/hyperlink" Target="https://github.com/jakobzhao/geog371/blob/master/lectures/lec2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50963"/>
            <a:ext cx="7772400" cy="2387600"/>
          </a:xfrm>
        </p:spPr>
        <p:txBody>
          <a:bodyPr/>
          <a:lstStyle/>
          <a:p>
            <a:r>
              <a:rPr lang="en-US" altLang="zh-CN" dirty="0">
                <a:latin typeface="等线" panose="02010600030101010101" pitchFamily="2" charset="-122"/>
                <a:ea typeface="等线" panose="02010600030101010101" pitchFamily="2" charset="-122"/>
              </a:rPr>
              <a:t>Course Introduction</a:t>
            </a:r>
            <a:endParaRPr lang="en-US" dirty="0">
              <a:latin typeface="等线" panose="02010600030101010101" pitchFamily="2" charset="-122"/>
              <a:ea typeface="等线" panose="02010600030101010101" pitchFamily="2" charset="-122"/>
            </a:endParaRPr>
          </a:p>
        </p:txBody>
      </p:sp>
      <p:sp>
        <p:nvSpPr>
          <p:cNvPr id="3" name="Subtitle 2"/>
          <p:cNvSpPr>
            <a:spLocks noGrp="1"/>
          </p:cNvSpPr>
          <p:nvPr>
            <p:ph type="subTitle" idx="1"/>
          </p:nvPr>
        </p:nvSpPr>
        <p:spPr>
          <a:xfrm>
            <a:off x="1143000" y="4046176"/>
            <a:ext cx="6858000" cy="1655762"/>
          </a:xfrm>
        </p:spPr>
        <p:txBody>
          <a:bodyPr/>
          <a:lstStyle/>
          <a:p>
            <a:r>
              <a:rPr lang="en-US" dirty="0"/>
              <a:t>Bo Zhao Ph.D.</a:t>
            </a:r>
          </a:p>
          <a:p>
            <a:r>
              <a:rPr lang="en-US" dirty="0"/>
              <a:t>College of Earth, Ocean and Atmospheric Sciences</a:t>
            </a:r>
          </a:p>
          <a:p>
            <a:r>
              <a:rPr lang="en-US" dirty="0"/>
              <a:t>zhao2@oregonstate.edu</a:t>
            </a:r>
          </a:p>
        </p:txBody>
      </p:sp>
      <p:sp>
        <p:nvSpPr>
          <p:cNvPr id="4" name="TextBox 3"/>
          <p:cNvSpPr txBox="1"/>
          <p:nvPr/>
        </p:nvSpPr>
        <p:spPr>
          <a:xfrm>
            <a:off x="553666" y="1259251"/>
            <a:ext cx="2746265" cy="369332"/>
          </a:xfrm>
          <a:prstGeom prst="rect">
            <a:avLst/>
          </a:prstGeom>
          <a:noFill/>
        </p:spPr>
        <p:txBody>
          <a:bodyPr wrap="none" rtlCol="0">
            <a:spAutoFit/>
          </a:bodyPr>
          <a:lstStyle/>
          <a:p>
            <a:r>
              <a:rPr lang="en-US" dirty="0">
                <a:latin typeface="等线" panose="02010600030101010101" pitchFamily="2" charset="-122"/>
                <a:ea typeface="等线" panose="02010600030101010101" pitchFamily="2" charset="-122"/>
              </a:rPr>
              <a:t>GEOG 371: Web Mapping</a:t>
            </a:r>
          </a:p>
        </p:txBody>
      </p:sp>
      <p:pic>
        <p:nvPicPr>
          <p:cNvPr id="5" name="Picture 4" descr="http://ceoas.oregonstate.edu/facultystaff/files/Logo_OSU_Companion_Horiz.pn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569188" y="626115"/>
            <a:ext cx="2106738" cy="539473"/>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451556" y="3860800"/>
            <a:ext cx="8331200" cy="0"/>
            <a:chOff x="451556" y="3860800"/>
            <a:chExt cx="8331200" cy="0"/>
          </a:xfrm>
        </p:grpSpPr>
        <p:cxnSp>
          <p:nvCxnSpPr>
            <p:cNvPr id="6" name="直接连接符 3"/>
            <p:cNvCxnSpPr/>
            <p:nvPr/>
          </p:nvCxnSpPr>
          <p:spPr>
            <a:xfrm>
              <a:off x="451556" y="3860800"/>
              <a:ext cx="4120444" cy="0"/>
            </a:xfrm>
            <a:prstGeom prst="line">
              <a:avLst/>
            </a:prstGeom>
            <a:ln w="57150">
              <a:solidFill>
                <a:srgbClr val="C34500"/>
              </a:solidFill>
            </a:ln>
          </p:spPr>
          <p:style>
            <a:lnRef idx="1">
              <a:schemeClr val="accent1"/>
            </a:lnRef>
            <a:fillRef idx="0">
              <a:schemeClr val="accent1"/>
            </a:fillRef>
            <a:effectRef idx="0">
              <a:schemeClr val="accent1"/>
            </a:effectRef>
            <a:fontRef idx="minor">
              <a:schemeClr val="tx1"/>
            </a:fontRef>
          </p:style>
        </p:cxnSp>
        <p:cxnSp>
          <p:nvCxnSpPr>
            <p:cNvPr id="7" name="直接连接符 10"/>
            <p:cNvCxnSpPr/>
            <p:nvPr/>
          </p:nvCxnSpPr>
          <p:spPr>
            <a:xfrm>
              <a:off x="4572000" y="3860800"/>
              <a:ext cx="4210756" cy="0"/>
            </a:xfrm>
            <a:prstGeom prst="line">
              <a:avLst/>
            </a:prstGeom>
            <a:ln w="571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366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questions?</a:t>
            </a:r>
          </a:p>
        </p:txBody>
      </p:sp>
    </p:spTree>
    <p:extLst>
      <p:ext uri="{BB962C8B-B14F-4D97-AF65-F5344CB8AC3E}">
        <p14:creationId xmlns:p14="http://schemas.microsoft.com/office/powerpoint/2010/main" val="2667602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6.googleusercontent.com/wEaC8rPGDdPU-qdRQYyT7_v3a_q-DyYMQwaQ-v_BOL9YXnpQc5a9HIbD9z0o50eJKzVkxBtqBWsnRgqNGCsc0lTrHCsIQjCWCkbMrN6w9luSD33CIFmMaRqKYbgQlAcE_DDUpEep55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2" y="99111"/>
            <a:ext cx="8961120" cy="324280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2412" y="3424518"/>
            <a:ext cx="4509588" cy="1384995"/>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Teaching: </a:t>
            </a:r>
          </a:p>
          <a:p>
            <a:pPr eaLnBrk="0" fontAlgn="base" hangingPunct="0">
              <a:spcBef>
                <a:spcPct val="0"/>
              </a:spcBef>
              <a:spcAft>
                <a:spcPct val="0"/>
              </a:spcAft>
            </a:pPr>
            <a:endParaRPr lang="en-US" altLang="en-US" sz="1200" dirty="0">
              <a:latin typeface="Arial" panose="020B0604020202020204" pitchFamily="34" charset="0"/>
            </a:endParaRPr>
          </a:p>
          <a:p>
            <a:pPr eaLnBrk="0" fontAlgn="base" hangingPunct="0">
              <a:spcBef>
                <a:spcPct val="0"/>
              </a:spcBef>
              <a:spcAft>
                <a:spcPct val="0"/>
              </a:spcAft>
            </a:pPr>
            <a:r>
              <a:rPr lang="en-US" altLang="en-US" sz="1200" dirty="0">
                <a:latin typeface="Arial" panose="020B0604020202020204" pitchFamily="34" charset="0"/>
              </a:rPr>
              <a:t>My goal is to help students efficiently and friendly communicate with the targeting audience using geovisualization.</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370: Cartography</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3/571: Web Mapping</a:t>
            </a:r>
          </a:p>
          <a:p>
            <a:pPr marL="171450" indent="-171450" eaLnBrk="0" fontAlgn="base" hangingPunct="0">
              <a:spcBef>
                <a:spcPct val="0"/>
              </a:spcBef>
              <a:spcAft>
                <a:spcPct val="0"/>
              </a:spcAft>
              <a:buFont typeface="Arial" panose="020B0604020202020204" pitchFamily="34" charset="0"/>
              <a:buChar char="•"/>
            </a:pPr>
            <a:r>
              <a:rPr lang="en-US" altLang="en-US" sz="1200" dirty="0" err="1">
                <a:latin typeface="Arial" panose="020B0604020202020204" pitchFamily="34" charset="0"/>
              </a:rPr>
              <a:t>Geog</a:t>
            </a:r>
            <a:r>
              <a:rPr lang="en-US" altLang="en-US" sz="1200" dirty="0">
                <a:latin typeface="Arial" panose="020B0604020202020204" pitchFamily="34" charset="0"/>
              </a:rPr>
              <a:t> 4/572: Geovisual Analytics</a:t>
            </a:r>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11270" b="1"/>
          <a:stretch/>
        </p:blipFill>
        <p:spPr>
          <a:xfrm>
            <a:off x="1003386" y="4850070"/>
            <a:ext cx="2154312" cy="1579277"/>
          </a:xfrm>
          <a:prstGeom prst="rect">
            <a:avLst/>
          </a:prstGeom>
          <a:ln>
            <a:solidFill>
              <a:schemeClr val="bg1">
                <a:lumMod val="85000"/>
              </a:schemeClr>
            </a:solidFill>
          </a:ln>
        </p:spPr>
      </p:pic>
      <p:sp>
        <p:nvSpPr>
          <p:cNvPr id="10" name="Rectangle 9"/>
          <p:cNvSpPr/>
          <p:nvPr/>
        </p:nvSpPr>
        <p:spPr>
          <a:xfrm>
            <a:off x="4572000" y="3454235"/>
            <a:ext cx="4509588" cy="830997"/>
          </a:xfrm>
          <a:prstGeom prst="rect">
            <a:avLst/>
          </a:prstGeom>
        </p:spPr>
        <p:txBody>
          <a:bodyPr wrap="square">
            <a:spAutoFit/>
          </a:bodyPr>
          <a:lstStyle/>
          <a:p>
            <a:pPr eaLnBrk="0" fontAlgn="base" hangingPunct="0">
              <a:spcBef>
                <a:spcPct val="0"/>
              </a:spcBef>
              <a:spcAft>
                <a:spcPct val="0"/>
              </a:spcAft>
            </a:pPr>
            <a:r>
              <a:rPr lang="en-US" altLang="en-US" sz="1200" b="1" dirty="0">
                <a:latin typeface="Arial" panose="020B0604020202020204" pitchFamily="34" charset="0"/>
              </a:rPr>
              <a:t>Current Research:</a:t>
            </a:r>
          </a:p>
          <a:p>
            <a:pPr eaLnBrk="0" fontAlgn="base" hangingPunct="0">
              <a:spcBef>
                <a:spcPct val="0"/>
              </a:spcBef>
              <a:spcAft>
                <a:spcPct val="0"/>
              </a:spcAft>
            </a:pPr>
            <a:endParaRPr lang="en-US" altLang="en-US" sz="1200" b="1" dirty="0">
              <a:latin typeface="Arial" panose="020B0604020202020204" pitchFamily="34" charset="0"/>
            </a:endParaRP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rPr>
              <a:t>Location-based Social Media; Location Spoofing</a:t>
            </a:r>
          </a:p>
          <a:p>
            <a:pPr marL="171450" indent="-171450" eaLnBrk="0" fontAlgn="base" hangingPunct="0">
              <a:spcBef>
                <a:spcPct val="0"/>
              </a:spcBef>
              <a:spcAft>
                <a:spcPct val="0"/>
              </a:spcAft>
              <a:buFont typeface="Arial" panose="020B0604020202020204" pitchFamily="34" charset="0"/>
              <a:buChar char="•"/>
            </a:pPr>
            <a:r>
              <a:rPr lang="en-US" sz="1200" dirty="0">
                <a:latin typeface="Arial" panose="020B0604020202020204" pitchFamily="34" charset="0"/>
                <a:hlinkClick r:id="rId4"/>
              </a:rPr>
              <a:t>Storymap.js</a:t>
            </a:r>
            <a:r>
              <a:rPr lang="en-US" sz="1200" dirty="0">
                <a:latin typeface="Arial" panose="020B0604020202020204" pitchFamily="34" charset="0"/>
              </a:rPr>
              <a:t> – a open source map storytelling library </a:t>
            </a:r>
          </a:p>
        </p:txBody>
      </p:sp>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35777" y="4624847"/>
            <a:ext cx="2850283" cy="1783080"/>
          </a:xfrm>
          <a:prstGeom prst="rect">
            <a:avLst/>
          </a:prstGeom>
          <a:ln>
            <a:solidFill>
              <a:schemeClr val="bg1">
                <a:lumMod val="85000"/>
              </a:schemeClr>
            </a:solidFill>
          </a:ln>
        </p:spPr>
      </p:pic>
      <p:sp>
        <p:nvSpPr>
          <p:cNvPr id="8" name="Rectangle 7"/>
          <p:cNvSpPr/>
          <p:nvPr/>
        </p:nvSpPr>
        <p:spPr>
          <a:xfrm>
            <a:off x="907785" y="6429347"/>
            <a:ext cx="2345514"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Former Student Project Gallery </a:t>
            </a:r>
          </a:p>
        </p:txBody>
      </p:sp>
      <p:sp>
        <p:nvSpPr>
          <p:cNvPr id="13" name="Rectangle 12"/>
          <p:cNvSpPr/>
          <p:nvPr/>
        </p:nvSpPr>
        <p:spPr>
          <a:xfrm>
            <a:off x="5194364" y="6429347"/>
            <a:ext cx="2933111" cy="276999"/>
          </a:xfrm>
          <a:prstGeom prst="rect">
            <a:avLst/>
          </a:prstGeom>
        </p:spPr>
        <p:txBody>
          <a:bodyPr wrap="none">
            <a:spAutoFit/>
          </a:bodyPr>
          <a:lstStyle/>
          <a:p>
            <a:pPr eaLnBrk="0" fontAlgn="base" hangingPunct="0">
              <a:spcBef>
                <a:spcPct val="0"/>
              </a:spcBef>
              <a:spcAft>
                <a:spcPct val="0"/>
              </a:spcAft>
            </a:pPr>
            <a:r>
              <a:rPr lang="en-US" altLang="en-US" sz="1200" dirty="0">
                <a:latin typeface="Arial" panose="020B0604020202020204" pitchFamily="34" charset="0"/>
              </a:rPr>
              <a:t>Visualization LGBT community in Beijing</a:t>
            </a:r>
          </a:p>
        </p:txBody>
      </p:sp>
    </p:spTree>
    <p:extLst>
      <p:ext uri="{BB962C8B-B14F-4D97-AF65-F5344CB8AC3E}">
        <p14:creationId xmlns:p14="http://schemas.microsoft.com/office/powerpoint/2010/main" val="2839127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154797"/>
            <a:ext cx="7886700" cy="1325563"/>
          </a:xfrm>
        </p:spPr>
        <p:txBody>
          <a:bodyPr/>
          <a:lstStyle/>
          <a:p>
            <a:r>
              <a:rPr lang="en-US" altLang="zh-CN" dirty="0"/>
              <a:t>Now,</a:t>
            </a:r>
            <a:r>
              <a:rPr lang="zh-CN" altLang="en-US" dirty="0"/>
              <a:t> </a:t>
            </a:r>
            <a:r>
              <a:rPr lang="en-US" altLang="zh-CN" dirty="0"/>
              <a:t>why</a:t>
            </a:r>
            <a:r>
              <a:rPr lang="zh-CN" altLang="en-US" dirty="0"/>
              <a:t> </a:t>
            </a:r>
            <a:r>
              <a:rPr lang="en-US" altLang="zh-CN" dirty="0"/>
              <a:t>are</a:t>
            </a:r>
            <a:r>
              <a:rPr lang="zh-CN" altLang="en-US" dirty="0"/>
              <a:t> </a:t>
            </a:r>
            <a:r>
              <a:rPr lang="en-US" altLang="zh-CN" dirty="0"/>
              <a:t>you</a:t>
            </a:r>
            <a:r>
              <a:rPr lang="zh-CN" altLang="en-US" dirty="0"/>
              <a:t> </a:t>
            </a:r>
            <a:r>
              <a:rPr lang="en-US" altLang="zh-CN" dirty="0"/>
              <a:t>here</a:t>
            </a:r>
            <a:r>
              <a:rPr lang="zh-CN" altLang="en-US" dirty="0"/>
              <a:t> </a:t>
            </a:r>
            <a:r>
              <a:rPr lang="en-US" altLang="zh-CN" dirty="0"/>
              <a:t>…?</a:t>
            </a:r>
            <a:endParaRPr lang="en-US" dirty="0"/>
          </a:p>
        </p:txBody>
      </p:sp>
      <p:sp>
        <p:nvSpPr>
          <p:cNvPr id="3" name="Content Placeholder 2"/>
          <p:cNvSpPr>
            <a:spLocks noGrp="1"/>
          </p:cNvSpPr>
          <p:nvPr>
            <p:ph idx="1"/>
          </p:nvPr>
        </p:nvSpPr>
        <p:spPr>
          <a:xfrm>
            <a:off x="628650" y="3615296"/>
            <a:ext cx="7886700" cy="878125"/>
          </a:xfrm>
        </p:spPr>
        <p:txBody>
          <a:bodyPr/>
          <a:lstStyle/>
          <a:p>
            <a:pPr marL="0" indent="0">
              <a:buNone/>
            </a:pPr>
            <a:r>
              <a:rPr lang="en-US" altLang="zh-CN" dirty="0"/>
              <a:t>So,</a:t>
            </a:r>
            <a:r>
              <a:rPr lang="zh-CN" altLang="en-US" dirty="0"/>
              <a:t> </a:t>
            </a:r>
            <a:r>
              <a:rPr lang="en-US" altLang="zh-CN" dirty="0"/>
              <a:t>why</a:t>
            </a:r>
            <a:r>
              <a:rPr lang="zh-CN" altLang="en-US" dirty="0"/>
              <a:t> </a:t>
            </a:r>
            <a:r>
              <a:rPr lang="en-US" altLang="zh-CN" dirty="0"/>
              <a:t>study</a:t>
            </a:r>
            <a:r>
              <a:rPr lang="zh-CN" altLang="en-US" dirty="0"/>
              <a:t> </a:t>
            </a:r>
            <a:r>
              <a:rPr lang="en-US" altLang="zh-CN" dirty="0"/>
              <a:t>Web Mapping?</a:t>
            </a:r>
          </a:p>
          <a:p>
            <a:pPr marL="0" indent="0">
              <a:buNone/>
            </a:pPr>
            <a:endParaRPr lang="en-US" dirty="0"/>
          </a:p>
        </p:txBody>
      </p:sp>
    </p:spTree>
    <p:extLst>
      <p:ext uri="{BB962C8B-B14F-4D97-AF65-F5344CB8AC3E}">
        <p14:creationId xmlns:p14="http://schemas.microsoft.com/office/powerpoint/2010/main" val="3514687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7644FD-46D2-4CCE-BAF8-0C9CD426C976}"/>
              </a:ext>
            </a:extLst>
          </p:cNvPr>
          <p:cNvSpPr>
            <a:spLocks noGrp="1"/>
          </p:cNvSpPr>
          <p:nvPr>
            <p:ph idx="1"/>
          </p:nvPr>
        </p:nvSpPr>
        <p:spPr>
          <a:xfrm>
            <a:off x="723167" y="733425"/>
            <a:ext cx="7886700" cy="5562600"/>
          </a:xfrm>
        </p:spPr>
        <p:txBody>
          <a:bodyPr>
            <a:normAutofit fontScale="85000" lnSpcReduction="20000"/>
          </a:bodyPr>
          <a:lstStyle/>
          <a:p>
            <a:pPr marL="0" indent="0">
              <a:lnSpc>
                <a:spcPct val="120000"/>
              </a:lnSpc>
              <a:buNone/>
            </a:pPr>
            <a:r>
              <a:rPr lang="en-US" altLang="zh-CN" sz="1500" dirty="0"/>
              <a:t>This course introduces concepts and techniques of web programming, digital storytelling, online project management, and web-based cartographic principles for developing, evaluating, and using web maps. </a:t>
            </a:r>
          </a:p>
          <a:p>
            <a:pPr marL="0" indent="0">
              <a:lnSpc>
                <a:spcPct val="120000"/>
              </a:lnSpc>
              <a:buNone/>
            </a:pPr>
            <a:r>
              <a:rPr lang="en-US" altLang="zh-CN" sz="1500" dirty="0"/>
              <a:t>To promote the equal access to web mapping technology, we ensure all the web mapping applications from course materials can be opened, debugged or further developed in either Windows or Mac OSX operating systems, and all the relevant software or services are either open source or free. </a:t>
            </a:r>
          </a:p>
          <a:p>
            <a:pPr marL="0" indent="0">
              <a:lnSpc>
                <a:spcPct val="120000"/>
              </a:lnSpc>
              <a:buNone/>
            </a:pPr>
            <a:r>
              <a:rPr lang="en-US" altLang="zh-CN" sz="1500" dirty="0"/>
              <a:t>This course is comprised of two major components, including lectures and lab exercises. </a:t>
            </a:r>
          </a:p>
          <a:p>
            <a:pPr>
              <a:lnSpc>
                <a:spcPct val="120000"/>
              </a:lnSpc>
            </a:pPr>
            <a:r>
              <a:rPr lang="en-US" altLang="zh-CN" sz="1500" dirty="0"/>
              <a:t>The lectures focus on the theories and principles behind web mapping, including system architecture, responsive user graphic design, map design and geo-narrative. </a:t>
            </a:r>
          </a:p>
          <a:p>
            <a:pPr>
              <a:lnSpc>
                <a:spcPct val="120000"/>
              </a:lnSpc>
            </a:pPr>
            <a:r>
              <a:rPr lang="en-US" altLang="zh-CN" sz="1500" dirty="0"/>
              <a:t>The lab exercises focus on practical skills for web programming, 2d and 3d web mapping, web mapping services, and digital storytelling. </a:t>
            </a:r>
          </a:p>
          <a:p>
            <a:pPr marL="0" indent="0">
              <a:lnSpc>
                <a:spcPct val="120000"/>
              </a:lnSpc>
              <a:buNone/>
            </a:pPr>
            <a:r>
              <a:rPr lang="en-US" altLang="zh-CN" sz="1500" dirty="0"/>
              <a:t>In addition, there will be random quizzes focusing on prior lecture materials, a mid-term focusing on basic concepts and web programming techniques. </a:t>
            </a:r>
          </a:p>
          <a:p>
            <a:pPr marL="0" indent="0">
              <a:lnSpc>
                <a:spcPct val="120000"/>
              </a:lnSpc>
              <a:buNone/>
            </a:pPr>
            <a:r>
              <a:rPr lang="en-US" altLang="zh-CN" sz="1500" dirty="0"/>
              <a:t>Although there is no final exam, but each student is expected to demonstrate an existing web map application. From this course, students can learn both the principles of web-based cartography and the practical skills for web mapping, and develop the capabilities of map aesthetics and critique.</a:t>
            </a:r>
          </a:p>
          <a:p>
            <a:pPr marL="0" indent="0">
              <a:lnSpc>
                <a:spcPct val="170000"/>
              </a:lnSpc>
              <a:buNone/>
            </a:pPr>
            <a:endParaRPr lang="en-US" altLang="zh-CN" sz="1400" dirty="0">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Programming Languages: </a:t>
            </a:r>
            <a:r>
              <a:rPr lang="en-US" altLang="zh-CN" sz="1600" dirty="0">
                <a:solidFill>
                  <a:srgbClr val="24292E"/>
                </a:solidFill>
                <a:latin typeface="DengXian" charset="-122"/>
                <a:ea typeface="DengXian" charset="-122"/>
                <a:cs typeface="DengXian" charset="-122"/>
              </a:rPr>
              <a:t>Html, CSS, Javascript, Markdown and GeoJson</a:t>
            </a:r>
          </a:p>
          <a:p>
            <a:r>
              <a:rPr lang="en-US" altLang="zh-CN" sz="1600" b="1" dirty="0">
                <a:solidFill>
                  <a:srgbClr val="24292E"/>
                </a:solidFill>
                <a:latin typeface="DengXian" charset="-122"/>
                <a:ea typeface="DengXian" charset="-122"/>
                <a:cs typeface="DengXian" charset="-122"/>
              </a:rPr>
              <a:t>Desktop Software: </a:t>
            </a:r>
            <a:r>
              <a:rPr lang="en-US" altLang="zh-CN" sz="1600" dirty="0">
                <a:solidFill>
                  <a:srgbClr val="0366D6"/>
                </a:solidFill>
                <a:latin typeface="DengXian" charset="-122"/>
                <a:ea typeface="DengXian" charset="-122"/>
                <a:cs typeface="DengXian" charset="-122"/>
                <a:hlinkClick r:id="rId2"/>
              </a:rPr>
              <a:t>Chrome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3"/>
              </a:rPr>
              <a:t>Webstorm</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4"/>
              </a:rPr>
              <a:t>Typora</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5"/>
              </a:rPr>
              <a:t>QGIS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6"/>
              </a:rPr>
              <a:t>GeoServer</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Web Services: </a:t>
            </a:r>
            <a:r>
              <a:rPr lang="en-US" altLang="zh-CN" sz="1600" dirty="0">
                <a:solidFill>
                  <a:srgbClr val="0366D6"/>
                </a:solidFill>
                <a:latin typeface="DengXian" charset="-122"/>
                <a:ea typeface="DengXian" charset="-122"/>
                <a:cs typeface="DengXian" charset="-122"/>
                <a:hlinkClick r:id="rId7"/>
              </a:rPr>
              <a:t>GitHub</a:t>
            </a:r>
            <a:r>
              <a:rPr lang="en-US" altLang="zh-CN" sz="1600" dirty="0">
                <a:solidFill>
                  <a:srgbClr val="24292E"/>
                </a:solidFill>
                <a:latin typeface="DengXian" charset="-122"/>
                <a:ea typeface="DengXian" charset="-122"/>
                <a:cs typeface="DengXian" charset="-122"/>
              </a:rPr>
              <a:t>, </a:t>
            </a:r>
            <a:r>
              <a:rPr lang="en-US" altLang="zh-CN" sz="1600" dirty="0" err="1">
                <a:solidFill>
                  <a:srgbClr val="0366D6"/>
                </a:solidFill>
                <a:latin typeface="DengXian" charset="-122"/>
                <a:ea typeface="DengXian" charset="-122"/>
                <a:cs typeface="DengXian" charset="-122"/>
                <a:hlinkClick r:id="rId8"/>
              </a:rPr>
              <a:t>jsfiddle</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9"/>
              </a:rPr>
              <a:t>Mapbox</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0"/>
              </a:rPr>
              <a:t>W3Schools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1"/>
              </a:rPr>
              <a:t>geojson.io</a:t>
            </a:r>
            <a:endParaRPr lang="en-US" altLang="zh-CN" sz="1600" dirty="0">
              <a:solidFill>
                <a:srgbClr val="24292E"/>
              </a:solidFill>
              <a:latin typeface="DengXian" charset="-122"/>
              <a:ea typeface="DengXian" charset="-122"/>
              <a:cs typeface="DengXian" charset="-122"/>
            </a:endParaRPr>
          </a:p>
          <a:p>
            <a:r>
              <a:rPr lang="en-US" altLang="zh-CN" sz="1600" b="1" dirty="0">
                <a:solidFill>
                  <a:srgbClr val="24292E"/>
                </a:solidFill>
                <a:latin typeface="DengXian" charset="-122"/>
                <a:ea typeface="DengXian" charset="-122"/>
                <a:cs typeface="DengXian" charset="-122"/>
              </a:rPr>
              <a:t>Libraries for Web Mapping: </a:t>
            </a:r>
            <a:r>
              <a:rPr lang="en-US" altLang="zh-CN" sz="1600" dirty="0" err="1">
                <a:solidFill>
                  <a:srgbClr val="0366D6"/>
                </a:solidFill>
                <a:latin typeface="DengXian" charset="-122"/>
                <a:ea typeface="DengXian" charset="-122"/>
                <a:cs typeface="DengXian" charset="-122"/>
                <a:hlinkClick r:id="rId12"/>
              </a:rPr>
              <a:t>Jquery</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3"/>
              </a:rPr>
              <a:t>Bootstrap</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4"/>
              </a:rPr>
              <a:t>Leaflet</a:t>
            </a:r>
            <a:r>
              <a:rPr lang="en-US" altLang="zh-CN" sz="1600" dirty="0">
                <a:solidFill>
                  <a:srgbClr val="24292E"/>
                </a:solidFill>
                <a:latin typeface="DengXian" charset="-122"/>
                <a:ea typeface="DengXian" charset="-122"/>
                <a:cs typeface="DengXian" charset="-122"/>
              </a:rPr>
              <a:t>, </a:t>
            </a:r>
            <a:r>
              <a:rPr lang="en-US" altLang="zh-CN" sz="1600" dirty="0">
                <a:solidFill>
                  <a:srgbClr val="0366D6"/>
                </a:solidFill>
                <a:latin typeface="DengXian" charset="-122"/>
                <a:ea typeface="DengXian" charset="-122"/>
                <a:cs typeface="DengXian" charset="-122"/>
                <a:hlinkClick r:id="rId15"/>
              </a:rPr>
              <a:t>Storymap.js</a:t>
            </a:r>
            <a:r>
              <a:rPr lang="en-US" altLang="zh-CN" sz="1600" dirty="0">
                <a:solidFill>
                  <a:srgbClr val="24292E"/>
                </a:solidFill>
                <a:latin typeface="DengXian" charset="-122"/>
                <a:ea typeface="DengXian" charset="-122"/>
                <a:cs typeface="DengXian" charset="-122"/>
              </a:rPr>
              <a:t>, and </a:t>
            </a:r>
            <a:r>
              <a:rPr lang="en-US" altLang="zh-CN" sz="1600" dirty="0">
                <a:solidFill>
                  <a:srgbClr val="0366D6"/>
                </a:solidFill>
                <a:latin typeface="DengXian" charset="-122"/>
                <a:ea typeface="DengXian" charset="-122"/>
                <a:cs typeface="DengXian" charset="-122"/>
                <a:hlinkClick r:id="rId16"/>
              </a:rPr>
              <a:t>Cesium</a:t>
            </a:r>
            <a:endParaRPr lang="en-US" altLang="zh-CN" sz="1600" dirty="0">
              <a:solidFill>
                <a:srgbClr val="24292E"/>
              </a:solidFill>
              <a:latin typeface="DengXian" charset="-122"/>
              <a:ea typeface="DengXian" charset="-122"/>
              <a:cs typeface="DengXian" charset="-122"/>
            </a:endParaRPr>
          </a:p>
          <a:p>
            <a:pPr marL="0" indent="0">
              <a:lnSpc>
                <a:spcPct val="170000"/>
              </a:lnSpc>
              <a:buNone/>
            </a:pPr>
            <a:endParaRPr lang="en-US" altLang="zh-CN" sz="1200" dirty="0"/>
          </a:p>
        </p:txBody>
      </p:sp>
    </p:spTree>
    <p:extLst>
      <p:ext uri="{BB962C8B-B14F-4D97-AF65-F5344CB8AC3E}">
        <p14:creationId xmlns:p14="http://schemas.microsoft.com/office/powerpoint/2010/main" val="2505795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A9BCE-6873-4A60-ABF4-C358DAC93D3A}"/>
              </a:ext>
            </a:extLst>
          </p:cNvPr>
          <p:cNvSpPr>
            <a:spLocks noGrp="1"/>
          </p:cNvSpPr>
          <p:nvPr>
            <p:ph type="title"/>
          </p:nvPr>
        </p:nvSpPr>
        <p:spPr/>
        <p:txBody>
          <a:bodyPr>
            <a:normAutofit/>
          </a:bodyPr>
          <a:lstStyle/>
          <a:p>
            <a:r>
              <a:rPr lang="en-US" altLang="zh-CN" sz="3200" dirty="0"/>
              <a:t>Student Project Gallery (2017 Winter)</a:t>
            </a:r>
            <a:endParaRPr lang="zh-CN" altLang="en-US" sz="3200" dirty="0"/>
          </a:p>
        </p:txBody>
      </p:sp>
      <p:pic>
        <p:nvPicPr>
          <p:cNvPr id="5" name="Content Placeholder 4">
            <a:extLst>
              <a:ext uri="{FF2B5EF4-FFF2-40B4-BE49-F238E27FC236}">
                <a16:creationId xmlns:a16="http://schemas.microsoft.com/office/drawing/2014/main" id="{D645A321-1B21-4EEF-AC9F-605BC95C7B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4494" y="1397731"/>
            <a:ext cx="6995011" cy="4641591"/>
          </a:xfrm>
        </p:spPr>
      </p:pic>
      <p:sp>
        <p:nvSpPr>
          <p:cNvPr id="6" name="Rectangle 5">
            <a:extLst>
              <a:ext uri="{FF2B5EF4-FFF2-40B4-BE49-F238E27FC236}">
                <a16:creationId xmlns:a16="http://schemas.microsoft.com/office/drawing/2014/main" id="{0899BCD3-E400-4D58-A061-381E6443D5D3}"/>
              </a:ext>
            </a:extLst>
          </p:cNvPr>
          <p:cNvSpPr/>
          <p:nvPr/>
        </p:nvSpPr>
        <p:spPr>
          <a:xfrm>
            <a:off x="1981450" y="6039322"/>
            <a:ext cx="5181098" cy="369332"/>
          </a:xfrm>
          <a:prstGeom prst="rect">
            <a:avLst/>
          </a:prstGeom>
        </p:spPr>
        <p:txBody>
          <a:bodyPr wrap="none">
            <a:spAutoFit/>
          </a:bodyPr>
          <a:lstStyle/>
          <a:p>
            <a:r>
              <a:rPr lang="en-US" altLang="zh-CN" dirty="0"/>
              <a:t>http://</a:t>
            </a:r>
            <a:r>
              <a:rPr lang="zh-CN" altLang="en-US" dirty="0"/>
              <a:t>geoviz.ceoas.oregonstate.edu/project_gallery/</a:t>
            </a:r>
          </a:p>
        </p:txBody>
      </p:sp>
    </p:spTree>
    <p:extLst>
      <p:ext uri="{BB962C8B-B14F-4D97-AF65-F5344CB8AC3E}">
        <p14:creationId xmlns:p14="http://schemas.microsoft.com/office/powerpoint/2010/main" val="386946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BB26314-62DE-4046-9872-686E0666DC35}"/>
              </a:ext>
            </a:extLst>
          </p:cNvPr>
          <p:cNvGraphicFramePr>
            <a:graphicFrameLocks noGrp="1"/>
          </p:cNvGraphicFramePr>
          <p:nvPr>
            <p:extLst>
              <p:ext uri="{D42A27DB-BD31-4B8C-83A1-F6EECF244321}">
                <p14:modId xmlns:p14="http://schemas.microsoft.com/office/powerpoint/2010/main" val="744686140"/>
              </p:ext>
            </p:extLst>
          </p:nvPr>
        </p:nvGraphicFramePr>
        <p:xfrm>
          <a:off x="465992" y="1249858"/>
          <a:ext cx="8159262" cy="3723640"/>
        </p:xfrm>
        <a:graphic>
          <a:graphicData uri="http://schemas.openxmlformats.org/drawingml/2006/table">
            <a:tbl>
              <a:tblPr>
                <a:tableStyleId>{5C22544A-7EE6-4342-B048-85BDC9FD1C3A}</a:tableStyleId>
              </a:tblPr>
              <a:tblGrid>
                <a:gridCol w="1736738">
                  <a:extLst>
                    <a:ext uri="{9D8B030D-6E8A-4147-A177-3AD203B41FA5}">
                      <a16:colId xmlns:a16="http://schemas.microsoft.com/office/drawing/2014/main" val="2782157112"/>
                    </a:ext>
                  </a:extLst>
                </a:gridCol>
                <a:gridCol w="6422524">
                  <a:extLst>
                    <a:ext uri="{9D8B030D-6E8A-4147-A177-3AD203B41FA5}">
                      <a16:colId xmlns:a16="http://schemas.microsoft.com/office/drawing/2014/main" val="3851409344"/>
                    </a:ext>
                  </a:extLst>
                </a:gridCol>
              </a:tblGrid>
              <a:tr h="269240">
                <a:tc>
                  <a:txBody>
                    <a:bodyPr/>
                    <a:lstStyle/>
                    <a:p>
                      <a:pPr>
                        <a:lnSpc>
                          <a:spcPct val="150000"/>
                        </a:lnSpc>
                        <a:spcBef>
                          <a:spcPts val="300"/>
                        </a:spcBef>
                        <a:spcAft>
                          <a:spcPts val="0"/>
                        </a:spcAft>
                        <a:tabLst>
                          <a:tab pos="762000" algn="l"/>
                        </a:tabLst>
                      </a:pPr>
                      <a:r>
                        <a:rPr lang="en-US" sz="2000">
                          <a:effectLst/>
                        </a:rPr>
                        <a:t>Instructor: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Bo Zhao, zhao2@oregonstate.edu</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15178662"/>
                  </a:ext>
                </a:extLst>
              </a:tr>
              <a:tr h="264160">
                <a:tc>
                  <a:txBody>
                    <a:bodyPr/>
                    <a:lstStyle/>
                    <a:p>
                      <a:pPr>
                        <a:lnSpc>
                          <a:spcPct val="150000"/>
                        </a:lnSpc>
                        <a:spcBef>
                          <a:spcPts val="300"/>
                        </a:spcBef>
                        <a:spcAft>
                          <a:spcPts val="0"/>
                        </a:spcAft>
                        <a:tabLst>
                          <a:tab pos="762000" algn="l"/>
                        </a:tabLst>
                      </a:pPr>
                      <a:r>
                        <a:rPr lang="en-US" sz="2000">
                          <a:effectLst/>
                        </a:rPr>
                        <a:t>Office Hour:</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TBD or by appointment @ Strand Ag. Hall 347A</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3247750"/>
                  </a:ext>
                </a:extLst>
              </a:tr>
              <a:tr h="267335">
                <a:tc>
                  <a:txBody>
                    <a:bodyPr/>
                    <a:lstStyle/>
                    <a:p>
                      <a:pPr>
                        <a:lnSpc>
                          <a:spcPct val="150000"/>
                        </a:lnSpc>
                        <a:spcBef>
                          <a:spcPts val="300"/>
                        </a:spcBef>
                        <a:spcAft>
                          <a:spcPts val="0"/>
                        </a:spcAft>
                        <a:tabLst>
                          <a:tab pos="762000" algn="l"/>
                        </a:tabLst>
                      </a:pPr>
                      <a:r>
                        <a:rPr lang="en-US" sz="2000">
                          <a:effectLst/>
                        </a:rPr>
                        <a:t>Web 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https://github.com/jakobzhao/geog371</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83554089"/>
                  </a:ext>
                </a:extLst>
              </a:tr>
              <a:tr h="262255">
                <a:tc>
                  <a:txBody>
                    <a:bodyPr/>
                    <a:lstStyle/>
                    <a:p>
                      <a:pPr>
                        <a:lnSpc>
                          <a:spcPct val="150000"/>
                        </a:lnSpc>
                        <a:spcBef>
                          <a:spcPts val="300"/>
                        </a:spcBef>
                        <a:spcAft>
                          <a:spcPts val="0"/>
                        </a:spcAft>
                        <a:tabLst>
                          <a:tab pos="762000" algn="l"/>
                        </a:tabLst>
                      </a:pPr>
                      <a:r>
                        <a:rPr lang="en-US" sz="2000">
                          <a:effectLst/>
                        </a:rPr>
                        <a:t>Text:</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a:effectLst/>
                        </a:rPr>
                        <a:t>Required readings will be available on the course website.</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4588080"/>
                  </a:ext>
                </a:extLst>
              </a:tr>
              <a:tr h="266065">
                <a:tc>
                  <a:txBody>
                    <a:bodyPr/>
                    <a:lstStyle/>
                    <a:p>
                      <a:pPr>
                        <a:lnSpc>
                          <a:spcPct val="150000"/>
                        </a:lnSpc>
                        <a:spcBef>
                          <a:spcPts val="300"/>
                        </a:spcBef>
                        <a:spcAft>
                          <a:spcPts val="0"/>
                        </a:spcAft>
                      </a:pPr>
                      <a:r>
                        <a:rPr lang="en-US" sz="2000">
                          <a:effectLst/>
                        </a:rPr>
                        <a:t>Credits: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4</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0285230"/>
                  </a:ext>
                </a:extLst>
              </a:tr>
              <a:tr h="372110">
                <a:tc>
                  <a:txBody>
                    <a:bodyPr/>
                    <a:lstStyle/>
                    <a:p>
                      <a:pPr>
                        <a:lnSpc>
                          <a:spcPct val="150000"/>
                        </a:lnSpc>
                        <a:spcBef>
                          <a:spcPts val="300"/>
                        </a:spcBef>
                        <a:spcAft>
                          <a:spcPts val="0"/>
                        </a:spcAft>
                      </a:pPr>
                      <a:r>
                        <a:rPr lang="en-US" sz="2000">
                          <a:effectLst/>
                        </a:rPr>
                        <a:t>Meeting:</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Aft>
                          <a:spcPts val="0"/>
                        </a:spcAft>
                      </a:pPr>
                      <a:r>
                        <a:rPr lang="en-US" sz="2000">
                          <a:effectLst/>
                        </a:rPr>
                        <a:t>Lecture:  MWF  0800 - 0850 @Wilkinson 210;</a:t>
                      </a:r>
                      <a:endParaRPr lang="zh-CN" sz="2400">
                        <a:effectLst/>
                      </a:endParaRPr>
                    </a:p>
                    <a:p>
                      <a:pPr>
                        <a:lnSpc>
                          <a:spcPct val="150000"/>
                        </a:lnSpc>
                        <a:spcAft>
                          <a:spcPts val="0"/>
                        </a:spcAft>
                      </a:pPr>
                      <a:r>
                        <a:rPr lang="en-US" sz="2000">
                          <a:effectLst/>
                        </a:rPr>
                        <a:t>Lab: Th 0800 - 1150 @ Wilkinson 210.</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00543117"/>
                  </a:ext>
                </a:extLst>
              </a:tr>
              <a:tr h="239395">
                <a:tc>
                  <a:txBody>
                    <a:bodyPr/>
                    <a:lstStyle/>
                    <a:p>
                      <a:pPr>
                        <a:lnSpc>
                          <a:spcPct val="150000"/>
                        </a:lnSpc>
                        <a:spcBef>
                          <a:spcPts val="300"/>
                        </a:spcBef>
                        <a:spcAft>
                          <a:spcPts val="0"/>
                        </a:spcAft>
                      </a:pPr>
                      <a:r>
                        <a:rPr lang="en-US" sz="2000">
                          <a:effectLst/>
                        </a:rPr>
                        <a:t>Prerequisites: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a:effectLst/>
                        </a:rPr>
                        <a:t>GEOG 201 [C-]</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3785037"/>
                  </a:ext>
                </a:extLst>
              </a:tr>
              <a:tr h="269240">
                <a:tc>
                  <a:txBody>
                    <a:bodyPr/>
                    <a:lstStyle/>
                    <a:p>
                      <a:pPr>
                        <a:lnSpc>
                          <a:spcPct val="150000"/>
                        </a:lnSpc>
                        <a:spcBef>
                          <a:spcPts val="300"/>
                        </a:spcBef>
                        <a:spcAft>
                          <a:spcPts val="0"/>
                        </a:spcAft>
                      </a:pPr>
                      <a:r>
                        <a:rPr lang="en-US" sz="2000">
                          <a:effectLst/>
                        </a:rPr>
                        <a:t>Grades:</a:t>
                      </a:r>
                      <a:endParaRPr lang="zh-CN" sz="24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nSpc>
                          <a:spcPct val="150000"/>
                        </a:lnSpc>
                        <a:spcBef>
                          <a:spcPts val="300"/>
                        </a:spcBef>
                        <a:spcAft>
                          <a:spcPts val="0"/>
                        </a:spcAft>
                      </a:pPr>
                      <a:r>
                        <a:rPr lang="en-US" sz="2000" dirty="0">
                          <a:effectLst/>
                        </a:rPr>
                        <a:t>Letter grading (A to F)</a:t>
                      </a:r>
                      <a:endParaRPr lang="zh-CN" sz="24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06031243"/>
                  </a:ext>
                </a:extLst>
              </a:tr>
            </a:tbl>
          </a:graphicData>
        </a:graphic>
      </p:graphicFrame>
    </p:spTree>
    <p:extLst>
      <p:ext uri="{BB962C8B-B14F-4D97-AF65-F5344CB8AC3E}">
        <p14:creationId xmlns:p14="http://schemas.microsoft.com/office/powerpoint/2010/main" val="201848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Texts</a:t>
            </a:r>
          </a:p>
        </p:txBody>
      </p:sp>
      <p:pic>
        <p:nvPicPr>
          <p:cNvPr id="4" name="Picture 3"/>
          <p:cNvPicPr>
            <a:picLocks noChangeAspect="1"/>
          </p:cNvPicPr>
          <p:nvPr/>
        </p:nvPicPr>
        <p:blipFill>
          <a:blip r:embed="rId2"/>
          <a:stretch>
            <a:fillRect/>
          </a:stretch>
        </p:blipFill>
        <p:spPr>
          <a:xfrm>
            <a:off x="3566476" y="416170"/>
            <a:ext cx="4948874" cy="5518458"/>
          </a:xfrm>
          <a:prstGeom prst="rect">
            <a:avLst/>
          </a:prstGeom>
        </p:spPr>
      </p:pic>
      <p:sp>
        <p:nvSpPr>
          <p:cNvPr id="5" name="Rectangle 4"/>
          <p:cNvSpPr/>
          <p:nvPr/>
        </p:nvSpPr>
        <p:spPr>
          <a:xfrm>
            <a:off x="756139" y="2486689"/>
            <a:ext cx="2384884" cy="1708160"/>
          </a:xfrm>
          <a:prstGeom prst="rect">
            <a:avLst/>
          </a:prstGeom>
        </p:spPr>
        <p:txBody>
          <a:bodyPr wrap="square">
            <a:spAutoFit/>
          </a:bodyPr>
          <a:lstStyle/>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No required textbook.</a:t>
            </a:r>
          </a:p>
          <a:p>
            <a:pPr>
              <a:spcBef>
                <a:spcPts val="600"/>
              </a:spcBef>
              <a:spcAft>
                <a:spcPts val="1200"/>
              </a:spcAft>
            </a:pPr>
            <a:r>
              <a:rPr lang="en-US" dirty="0">
                <a:latin typeface="Calibri" panose="020F0502020204030204" pitchFamily="34" charset="0"/>
                <a:ea typeface="宋体" panose="02010600030101010101" pitchFamily="2" charset="-122"/>
                <a:cs typeface="Times New Roman" panose="02020603050405020304" pitchFamily="18" charset="0"/>
              </a:rPr>
              <a:t> Required papers and online materials will be available on the course GitHub. </a:t>
            </a:r>
            <a:endParaRPr lang="en-US" dirty="0">
              <a:latin typeface="Times" panose="02020603050405020304" pitchFamily="18" charset="0"/>
              <a:ea typeface="宋体" panose="02010600030101010101" pitchFamily="2" charset="-122"/>
              <a:cs typeface="Times New Roman" panose="02020603050405020304" pitchFamily="18" charset="0"/>
            </a:endParaRPr>
          </a:p>
        </p:txBody>
      </p:sp>
      <p:cxnSp>
        <p:nvCxnSpPr>
          <p:cNvPr id="7" name="Straight Connector 6"/>
          <p:cNvCxnSpPr/>
          <p:nvPr/>
        </p:nvCxnSpPr>
        <p:spPr>
          <a:xfrm>
            <a:off x="4026877" y="1260231"/>
            <a:ext cx="3464169" cy="382172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4114800" y="1359877"/>
            <a:ext cx="3370385" cy="381000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361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Syllabus</a:t>
            </a:r>
          </a:p>
        </p:txBody>
      </p:sp>
      <p:graphicFrame>
        <p:nvGraphicFramePr>
          <p:cNvPr id="3" name="Table 2">
            <a:extLst>
              <a:ext uri="{FF2B5EF4-FFF2-40B4-BE49-F238E27FC236}">
                <a16:creationId xmlns:a16="http://schemas.microsoft.com/office/drawing/2014/main" id="{A09E8AC1-370D-47FC-9C78-9FF7F6195406}"/>
              </a:ext>
            </a:extLst>
          </p:cNvPr>
          <p:cNvGraphicFramePr>
            <a:graphicFrameLocks noGrp="1"/>
          </p:cNvGraphicFramePr>
          <p:nvPr>
            <p:extLst>
              <p:ext uri="{D42A27DB-BD31-4B8C-83A1-F6EECF244321}">
                <p14:modId xmlns:p14="http://schemas.microsoft.com/office/powerpoint/2010/main" val="3219548506"/>
              </p:ext>
            </p:extLst>
          </p:nvPr>
        </p:nvGraphicFramePr>
        <p:xfrm>
          <a:off x="2892667" y="51308"/>
          <a:ext cx="6084277" cy="6762732"/>
        </p:xfrm>
        <a:graphic>
          <a:graphicData uri="http://schemas.openxmlformats.org/drawingml/2006/table">
            <a:tbl>
              <a:tblPr firstRow="1" firstCol="1" bandRow="1">
                <a:tableStyleId>{5940675A-B579-460E-94D1-54222C63F5DA}</a:tableStyleId>
              </a:tblPr>
              <a:tblGrid>
                <a:gridCol w="745635">
                  <a:extLst>
                    <a:ext uri="{9D8B030D-6E8A-4147-A177-3AD203B41FA5}">
                      <a16:colId xmlns:a16="http://schemas.microsoft.com/office/drawing/2014/main" val="2099962464"/>
                    </a:ext>
                  </a:extLst>
                </a:gridCol>
                <a:gridCol w="1122426">
                  <a:extLst>
                    <a:ext uri="{9D8B030D-6E8A-4147-A177-3AD203B41FA5}">
                      <a16:colId xmlns:a16="http://schemas.microsoft.com/office/drawing/2014/main" val="3481928024"/>
                    </a:ext>
                  </a:extLst>
                </a:gridCol>
                <a:gridCol w="1122426">
                  <a:extLst>
                    <a:ext uri="{9D8B030D-6E8A-4147-A177-3AD203B41FA5}">
                      <a16:colId xmlns:a16="http://schemas.microsoft.com/office/drawing/2014/main" val="1685858248"/>
                    </a:ext>
                  </a:extLst>
                </a:gridCol>
                <a:gridCol w="1122426">
                  <a:extLst>
                    <a:ext uri="{9D8B030D-6E8A-4147-A177-3AD203B41FA5}">
                      <a16:colId xmlns:a16="http://schemas.microsoft.com/office/drawing/2014/main" val="98084197"/>
                    </a:ext>
                  </a:extLst>
                </a:gridCol>
                <a:gridCol w="1033030">
                  <a:extLst>
                    <a:ext uri="{9D8B030D-6E8A-4147-A177-3AD203B41FA5}">
                      <a16:colId xmlns:a16="http://schemas.microsoft.com/office/drawing/2014/main" val="972947877"/>
                    </a:ext>
                  </a:extLst>
                </a:gridCol>
                <a:gridCol w="938334">
                  <a:extLst>
                    <a:ext uri="{9D8B030D-6E8A-4147-A177-3AD203B41FA5}">
                      <a16:colId xmlns:a16="http://schemas.microsoft.com/office/drawing/2014/main" val="1661902777"/>
                    </a:ext>
                  </a:extLst>
                </a:gridCol>
              </a:tblGrid>
              <a:tr h="197682">
                <a:tc>
                  <a:txBody>
                    <a:bodyPr/>
                    <a:lstStyle/>
                    <a:p>
                      <a:pPr algn="ctr">
                        <a:lnSpc>
                          <a:spcPct val="107000"/>
                        </a:lnSpc>
                        <a:spcAft>
                          <a:spcPts val="0"/>
                        </a:spcAft>
                      </a:pPr>
                      <a:r>
                        <a:rPr lang="en-US" sz="1000">
                          <a:effectLst/>
                        </a:rPr>
                        <a:t>Week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(W)</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Lecture (F)</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Reading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72855116"/>
                  </a:ext>
                </a:extLst>
              </a:tr>
              <a:tr h="608550">
                <a:tc>
                  <a:txBody>
                    <a:bodyPr/>
                    <a:lstStyle/>
                    <a:p>
                      <a:pPr algn="ctr">
                        <a:lnSpc>
                          <a:spcPct val="107000"/>
                        </a:lnSpc>
                        <a:spcAft>
                          <a:spcPts val="0"/>
                        </a:spcAft>
                      </a:pPr>
                      <a:r>
                        <a:rPr lang="en-US" sz="1000">
                          <a:effectLst/>
                        </a:rPr>
                        <a:t>Wk 00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Intro to the Course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
                        </a:rPr>
                        <a:t>Internet Fundamentals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
                        </a:rPr>
                        <a:t>Lab 1: Project Management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
                        </a:rPr>
                        <a:t>Intro to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5"/>
                        </a:rPr>
                        <a:t>Markdown, Links and Command Lines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180208625"/>
                  </a:ext>
                </a:extLst>
              </a:tr>
              <a:tr h="608550">
                <a:tc>
                  <a:txBody>
                    <a:bodyPr/>
                    <a:lstStyle/>
                    <a:p>
                      <a:pPr algn="ctr">
                        <a:lnSpc>
                          <a:spcPct val="107000"/>
                        </a:lnSpc>
                        <a:spcAft>
                          <a:spcPts val="0"/>
                        </a:spcAft>
                      </a:pPr>
                      <a:r>
                        <a:rPr lang="en-US" sz="1000">
                          <a:effectLst/>
                        </a:rPr>
                        <a:t>Wk 01</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6"/>
                        </a:rPr>
                        <a:t>Web Programming Basics I: HTML 5 and CSS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7"/>
                        </a:rPr>
                        <a:t>System Architecture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8"/>
                        </a:rPr>
                        <a:t>Lab 2: Web Programming Basics II: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JQuery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0"/>
                        </a:rPr>
                        <a:t>HTML, CSS and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156285059"/>
                  </a:ext>
                </a:extLst>
              </a:tr>
              <a:tr h="608550">
                <a:tc>
                  <a:txBody>
                    <a:bodyPr/>
                    <a:lstStyle/>
                    <a:p>
                      <a:pPr algn="ctr">
                        <a:lnSpc>
                          <a:spcPct val="107000"/>
                        </a:lnSpc>
                        <a:spcAft>
                          <a:spcPts val="0"/>
                        </a:spcAft>
                      </a:pPr>
                      <a:r>
                        <a:rPr lang="en-US" sz="1000" dirty="0">
                          <a:effectLst/>
                        </a:rPr>
                        <a:t>Wk 02</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MLK Day</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9"/>
                        </a:rPr>
                        <a:t>Web Programming Basics III: Debugging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1"/>
                        </a:rPr>
                        <a:t>Lab 3: Web Map Design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2"/>
                        </a:rPr>
                        <a:t>Spatial Data for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3"/>
                        </a:rPr>
                        <a:t>Leaflet and GeoJson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165874230"/>
                  </a:ext>
                </a:extLst>
              </a:tr>
              <a:tr h="608550">
                <a:tc>
                  <a:txBody>
                    <a:bodyPr/>
                    <a:lstStyle/>
                    <a:p>
                      <a:pPr algn="ctr">
                        <a:lnSpc>
                          <a:spcPct val="107000"/>
                        </a:lnSpc>
                        <a:spcAft>
                          <a:spcPts val="0"/>
                        </a:spcAft>
                      </a:pPr>
                      <a:r>
                        <a:rPr lang="en-US" sz="1000">
                          <a:effectLst/>
                        </a:rPr>
                        <a:t>Wk 03</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4"/>
                        </a:rPr>
                        <a:t>Map Client I: Basics and Geographic Features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5"/>
                        </a:rPr>
                        <a:t>Map Client II: Map Events and Mashup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3: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6"/>
                        </a:rPr>
                        <a:t>Map Client III: Web Map Interaction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7"/>
                        </a:rPr>
                        <a:t>GeoServer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562545081"/>
                  </a:ext>
                </a:extLst>
              </a:tr>
              <a:tr h="511731">
                <a:tc>
                  <a:txBody>
                    <a:bodyPr/>
                    <a:lstStyle/>
                    <a:p>
                      <a:pPr algn="ctr">
                        <a:lnSpc>
                          <a:spcPct val="107000"/>
                        </a:lnSpc>
                        <a:spcAft>
                          <a:spcPts val="0"/>
                        </a:spcAft>
                      </a:pPr>
                      <a:r>
                        <a:rPr lang="en-US" sz="1000">
                          <a:effectLst/>
                        </a:rPr>
                        <a:t>Wk 04</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8"/>
                        </a:rPr>
                        <a:t>Map Server I: Intro to GeoServer</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19"/>
                        </a:rPr>
                        <a:t>Map Server II: Styling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0"/>
                        </a:rPr>
                        <a:t>Lab 4: Web Map Services and Basemap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1"/>
                        </a:rPr>
                        <a:t>Map Server III: Web Map Services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2"/>
                        </a:rPr>
                        <a:t>Bing Map Tile, WFS and WMS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42458389"/>
                  </a:ext>
                </a:extLst>
              </a:tr>
              <a:tr h="511731">
                <a:tc>
                  <a:txBody>
                    <a:bodyPr/>
                    <a:lstStyle/>
                    <a:p>
                      <a:pPr algn="ctr">
                        <a:lnSpc>
                          <a:spcPct val="107000"/>
                        </a:lnSpc>
                        <a:spcAft>
                          <a:spcPts val="0"/>
                        </a:spcAft>
                      </a:pPr>
                      <a:r>
                        <a:rPr lang="en-US" sz="1000">
                          <a:effectLst/>
                        </a:rPr>
                        <a:t>Wk 05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3"/>
                        </a:rPr>
                        <a:t>Map Server IV: Base Map Design using Mapbox</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4"/>
                        </a:rPr>
                        <a:t>Map Server V: Map Tiles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4: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Midterm Exam</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5"/>
                        </a:rPr>
                        <a:t>Bootstrap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708937949"/>
                  </a:ext>
                </a:extLst>
              </a:tr>
              <a:tr h="511731">
                <a:tc>
                  <a:txBody>
                    <a:bodyPr/>
                    <a:lstStyle/>
                    <a:p>
                      <a:pPr algn="ctr">
                        <a:lnSpc>
                          <a:spcPct val="107000"/>
                        </a:lnSpc>
                        <a:spcAft>
                          <a:spcPts val="0"/>
                        </a:spcAft>
                      </a:pPr>
                      <a:r>
                        <a:rPr lang="en-US" sz="1000">
                          <a:effectLst/>
                        </a:rPr>
                        <a:t>Wk 06</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6"/>
                        </a:rPr>
                        <a:t>Map Design I: Web Template and Framework</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7"/>
                        </a:rPr>
                        <a:t>Map Design II: Bootstrap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8"/>
                        </a:rPr>
                        <a:t>Lab 5: Story 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29"/>
                        </a:rPr>
                        <a:t>Storytelling with Web Map I</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0"/>
                        </a:rPr>
                        <a:t>Web Map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661176683"/>
                  </a:ext>
                </a:extLst>
              </a:tr>
              <a:tr h="668755">
                <a:tc>
                  <a:txBody>
                    <a:bodyPr/>
                    <a:lstStyle/>
                    <a:p>
                      <a:pPr algn="ctr">
                        <a:lnSpc>
                          <a:spcPct val="107000"/>
                        </a:lnSpc>
                        <a:spcAft>
                          <a:spcPts val="0"/>
                        </a:spcAft>
                      </a:pPr>
                      <a:r>
                        <a:rPr lang="en-US" sz="1000">
                          <a:effectLst/>
                        </a:rPr>
                        <a:t>Wk 07</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Storytelling with Web Map II, cont'd with the last lecture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1"/>
                        </a:rPr>
                        <a:t>Map Design III: User Friendly Design Principles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Lab 5: Cont'd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2"/>
                        </a:rPr>
                        <a:t>Real-Time Mapping: TweetMap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3"/>
                        </a:rPr>
                        <a:t>Server Side JavaScript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3522888200"/>
                  </a:ext>
                </a:extLst>
              </a:tr>
              <a:tr h="511731">
                <a:tc>
                  <a:txBody>
                    <a:bodyPr/>
                    <a:lstStyle/>
                    <a:p>
                      <a:pPr algn="ctr">
                        <a:lnSpc>
                          <a:spcPct val="107000"/>
                        </a:lnSpc>
                        <a:spcAft>
                          <a:spcPts val="0"/>
                        </a:spcAft>
                      </a:pPr>
                      <a:r>
                        <a:rPr lang="en-US" sz="1000">
                          <a:effectLst/>
                        </a:rPr>
                        <a:t>Wk 08</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4"/>
                        </a:rPr>
                        <a:t>HeatMap</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5"/>
                        </a:rPr>
                        <a:t>Map Design IV: Map Critiques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6"/>
                        </a:rPr>
                        <a:t>Lab 6: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7"/>
                        </a:rPr>
                        <a:t>3D Web Mapping I: Basics</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8"/>
                        </a:rPr>
                        <a:t>Cesium Documentation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2009185551"/>
                  </a:ext>
                </a:extLst>
              </a:tr>
              <a:tr h="608550">
                <a:tc>
                  <a:txBody>
                    <a:bodyPr/>
                    <a:lstStyle/>
                    <a:p>
                      <a:pPr algn="ctr">
                        <a:lnSpc>
                          <a:spcPct val="107000"/>
                        </a:lnSpc>
                        <a:spcAft>
                          <a:spcPts val="0"/>
                        </a:spcAft>
                      </a:pPr>
                      <a:r>
                        <a:rPr lang="en-US" sz="1000">
                          <a:effectLst/>
                        </a:rPr>
                        <a:t>Wk 09</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39"/>
                        </a:rPr>
                        <a:t>3D Web Mapping II: Build a Virtual Environment</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0"/>
                        </a:rPr>
                        <a:t>3D Web Mapping III: Thematic Map on a Virtual Globe</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1"/>
                        </a:rPr>
                        <a:t>Emerging Topics on Web Mapping</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u="none" strike="noStrike">
                          <a:effectLst/>
                          <a:hlinkClick r:id="rId42"/>
                        </a:rPr>
                        <a:t>Elwood et al. (2012), Sui and Zhao (2015)</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4092446329"/>
                  </a:ext>
                </a:extLst>
              </a:tr>
              <a:tr h="668755">
                <a:tc>
                  <a:txBody>
                    <a:bodyPr/>
                    <a:lstStyle/>
                    <a:p>
                      <a:pPr algn="ctr">
                        <a:lnSpc>
                          <a:spcPct val="107000"/>
                        </a:lnSpc>
                        <a:spcAft>
                          <a:spcPts val="0"/>
                        </a:spcAft>
                      </a:pPr>
                      <a:r>
                        <a:rPr lang="en-US" sz="1000">
                          <a:effectLst/>
                        </a:rPr>
                        <a:t>Wk 10</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Discussion and Preparation</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a:effectLst/>
                        </a:rPr>
                        <a:t>Final Project Presentation - Strand Ag Hall (GAZE) TBD</a:t>
                      </a:r>
                      <a:endParaRPr lang="zh-CN" sz="100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tc>
                  <a:txBody>
                    <a:bodyPr/>
                    <a:lstStyle/>
                    <a:p>
                      <a:pPr algn="ctr">
                        <a:lnSpc>
                          <a:spcPct val="107000"/>
                        </a:lnSpc>
                        <a:spcAft>
                          <a:spcPts val="0"/>
                        </a:spcAft>
                      </a:pPr>
                      <a:r>
                        <a:rPr lang="en-US" sz="1000" dirty="0">
                          <a:effectLst/>
                        </a:rPr>
                        <a:t>N/A</a:t>
                      </a:r>
                      <a:endParaRPr lang="zh-CN" sz="1000" dirty="0">
                        <a:effectLst/>
                        <a:latin typeface="Times" panose="02020603050405020304" pitchFamily="18" charset="0"/>
                        <a:ea typeface="宋体" panose="02010600030101010101" pitchFamily="2" charset="-122"/>
                        <a:cs typeface="Times New Roman" panose="02020603050405020304" pitchFamily="18" charset="0"/>
                      </a:endParaRPr>
                    </a:p>
                  </a:txBody>
                  <a:tcPr marL="54476" marR="54476" marT="25143" marB="25143" anchor="ctr"/>
                </a:tc>
                <a:extLst>
                  <a:ext uri="{0D108BD9-81ED-4DB2-BD59-A6C34878D82A}">
                    <a16:rowId xmlns:a16="http://schemas.microsoft.com/office/drawing/2014/main" val="168699380"/>
                  </a:ext>
                </a:extLst>
              </a:tr>
            </a:tbl>
          </a:graphicData>
        </a:graphic>
      </p:graphicFrame>
    </p:spTree>
    <p:extLst>
      <p:ext uri="{BB962C8B-B14F-4D97-AF65-F5344CB8AC3E}">
        <p14:creationId xmlns:p14="http://schemas.microsoft.com/office/powerpoint/2010/main" val="2730742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8316" y="486562"/>
            <a:ext cx="7886700" cy="751122"/>
          </a:xfrm>
        </p:spPr>
        <p:txBody>
          <a:bodyPr/>
          <a:lstStyle/>
          <a:p>
            <a:r>
              <a:rPr lang="en-US" dirty="0"/>
              <a:t>Grading</a:t>
            </a:r>
          </a:p>
        </p:txBody>
      </p:sp>
      <p:graphicFrame>
        <p:nvGraphicFramePr>
          <p:cNvPr id="3" name="Table 2">
            <a:extLst>
              <a:ext uri="{FF2B5EF4-FFF2-40B4-BE49-F238E27FC236}">
                <a16:creationId xmlns:a16="http://schemas.microsoft.com/office/drawing/2014/main" id="{BEA0984B-6D26-440A-8A57-4FCFF82D5C38}"/>
              </a:ext>
            </a:extLst>
          </p:cNvPr>
          <p:cNvGraphicFramePr>
            <a:graphicFrameLocks noGrp="1"/>
          </p:cNvGraphicFramePr>
          <p:nvPr>
            <p:extLst>
              <p:ext uri="{D42A27DB-BD31-4B8C-83A1-F6EECF244321}">
                <p14:modId xmlns:p14="http://schemas.microsoft.com/office/powerpoint/2010/main" val="1899402012"/>
              </p:ext>
            </p:extLst>
          </p:nvPr>
        </p:nvGraphicFramePr>
        <p:xfrm>
          <a:off x="1339605" y="1393580"/>
          <a:ext cx="6696563" cy="4782235"/>
        </p:xfrm>
        <a:graphic>
          <a:graphicData uri="http://schemas.openxmlformats.org/drawingml/2006/table">
            <a:tbl>
              <a:tblPr firstRow="1" firstCol="1" bandRow="1" bandCol="1">
                <a:tableStyleId>{5940675A-B579-460E-94D1-54222C63F5DA}</a:tableStyleId>
              </a:tblPr>
              <a:tblGrid>
                <a:gridCol w="1559189">
                  <a:extLst>
                    <a:ext uri="{9D8B030D-6E8A-4147-A177-3AD203B41FA5}">
                      <a16:colId xmlns:a16="http://schemas.microsoft.com/office/drawing/2014/main" val="3837082280"/>
                    </a:ext>
                  </a:extLst>
                </a:gridCol>
                <a:gridCol w="3850345">
                  <a:extLst>
                    <a:ext uri="{9D8B030D-6E8A-4147-A177-3AD203B41FA5}">
                      <a16:colId xmlns:a16="http://schemas.microsoft.com/office/drawing/2014/main" val="2709367866"/>
                    </a:ext>
                  </a:extLst>
                </a:gridCol>
                <a:gridCol w="1287029">
                  <a:extLst>
                    <a:ext uri="{9D8B030D-6E8A-4147-A177-3AD203B41FA5}">
                      <a16:colId xmlns:a16="http://schemas.microsoft.com/office/drawing/2014/main" val="284662222"/>
                    </a:ext>
                  </a:extLst>
                </a:gridCol>
              </a:tblGrid>
              <a:tr h="268754">
                <a:tc>
                  <a:txBody>
                    <a:bodyPr/>
                    <a:lstStyle/>
                    <a:p>
                      <a:pPr algn="ctr">
                        <a:spcAft>
                          <a:spcPts val="0"/>
                        </a:spcAft>
                      </a:pPr>
                      <a:r>
                        <a:rPr lang="en-US" sz="1400">
                          <a:effectLst/>
                        </a:rPr>
                        <a:t>Item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Description</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 of final grade</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12078217"/>
                  </a:ext>
                </a:extLst>
              </a:tr>
              <a:tr h="589333">
                <a:tc>
                  <a:txBody>
                    <a:bodyPr/>
                    <a:lstStyle/>
                    <a:p>
                      <a:pPr algn="ctr">
                        <a:spcAft>
                          <a:spcPts val="0"/>
                        </a:spcAft>
                      </a:pPr>
                      <a:r>
                        <a:rPr lang="en-US" sz="1400">
                          <a:effectLst/>
                        </a:rPr>
                        <a:t>Attendance and Quizzes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Attendance; and 3-6 in-class and/or take-home quizzes covering topics from lecture and reading assignments.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20</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33135777"/>
                  </a:ext>
                </a:extLst>
              </a:tr>
              <a:tr h="1251962">
                <a:tc>
                  <a:txBody>
                    <a:bodyPr/>
                    <a:lstStyle/>
                    <a:p>
                      <a:pPr algn="ctr">
                        <a:spcAft>
                          <a:spcPts val="0"/>
                        </a:spcAft>
                      </a:pPr>
                      <a:r>
                        <a:rPr lang="en-US" sz="1400">
                          <a:effectLst/>
                        </a:rPr>
                        <a:t>Lab Assignments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6 lab assignments (9% each). We understand that many of the programming techniques discussed early in the course will be relatively new. Recognizing this, the first few assignments will contain more detailed instructions.</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54</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4582660"/>
                  </a:ext>
                </a:extLst>
              </a:tr>
              <a:tr h="786271">
                <a:tc>
                  <a:txBody>
                    <a:bodyPr/>
                    <a:lstStyle/>
                    <a:p>
                      <a:pPr algn="ctr">
                        <a:spcAft>
                          <a:spcPts val="0"/>
                        </a:spcAft>
                      </a:pPr>
                      <a:r>
                        <a:rPr lang="en-US" sz="1400">
                          <a:effectLst/>
                        </a:rPr>
                        <a:t>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Evaluating your understanding about the basic concepts of web mapping programming. It is a closed book exam and will cover material presented before the midterm.</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14</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59622223"/>
                  </a:ext>
                </a:extLst>
              </a:tr>
              <a:tr h="1465188">
                <a:tc>
                  <a:txBody>
                    <a:bodyPr/>
                    <a:lstStyle/>
                    <a:p>
                      <a:pPr algn="ctr">
                        <a:spcAft>
                          <a:spcPts val="0"/>
                        </a:spcAft>
                      </a:pPr>
                      <a:r>
                        <a:rPr lang="en-US" sz="1400">
                          <a:effectLst/>
                        </a:rPr>
                        <a:t>Final Project</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a:effectLst/>
                        </a:rPr>
                        <a:t>Each student is required to write a report about an existing web map application, and make a presentation about it. This final project is mainly evaluated by both the presentation and the report. </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a:effectLst/>
                        </a:rPr>
                        <a:t>12</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02743159"/>
                  </a:ext>
                </a:extLst>
              </a:tr>
              <a:tr h="302811">
                <a:tc>
                  <a:txBody>
                    <a:bodyPr/>
                    <a:lstStyle/>
                    <a:p>
                      <a:pPr algn="ctr">
                        <a:spcAft>
                          <a:spcPts val="0"/>
                        </a:spcAft>
                      </a:pPr>
                      <a:r>
                        <a:rPr lang="en-US" sz="1400">
                          <a:effectLst/>
                        </a:rPr>
                        <a:t>TOTAL</a:t>
                      </a:r>
                      <a:endParaRPr lang="zh-CN" sz="160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spcAft>
                          <a:spcPts val="0"/>
                        </a:spcAft>
                      </a:pPr>
                      <a:r>
                        <a:rPr lang="en-US" sz="1400" dirty="0">
                          <a:effectLst/>
                        </a:rPr>
                        <a:t> </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400" dirty="0">
                          <a:effectLst/>
                        </a:rPr>
                        <a:t>100</a:t>
                      </a:r>
                      <a:endParaRPr lang="zh-CN" sz="1600" dirty="0">
                        <a:effectLst/>
                        <a:latin typeface="Times" panose="02020603050405020304" pitchFamily="18" charset="0"/>
                        <a:ea typeface="宋体"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03543670"/>
                  </a:ext>
                </a:extLst>
              </a:tr>
            </a:tbl>
          </a:graphicData>
        </a:graphic>
      </p:graphicFrame>
    </p:spTree>
    <p:extLst>
      <p:ext uri="{BB962C8B-B14F-4D97-AF65-F5344CB8AC3E}">
        <p14:creationId xmlns:p14="http://schemas.microsoft.com/office/powerpoint/2010/main" val="7968438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TotalTime>
  <Words>961</Words>
  <Application>Microsoft Office PowerPoint</Application>
  <PresentationFormat>On-screen Show (4:3)</PresentationFormat>
  <Paragraphs>150</Paragraphs>
  <Slides>10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等线</vt:lpstr>
      <vt:lpstr>等线</vt:lpstr>
      <vt:lpstr>Arial</vt:lpstr>
      <vt:lpstr>Calibri</vt:lpstr>
      <vt:lpstr>Calibri Light</vt:lpstr>
      <vt:lpstr>Times</vt:lpstr>
      <vt:lpstr>Office Theme</vt:lpstr>
      <vt:lpstr>Course Introduction</vt:lpstr>
      <vt:lpstr>PowerPoint Presentation</vt:lpstr>
      <vt:lpstr>Now, why are you here …?</vt:lpstr>
      <vt:lpstr>PowerPoint Presentation</vt:lpstr>
      <vt:lpstr>Student Project Gallery (2017 Winter)</vt:lpstr>
      <vt:lpstr>PowerPoint Presentation</vt:lpstr>
      <vt:lpstr>Texts</vt:lpstr>
      <vt:lpstr>Syllabus</vt:lpstr>
      <vt:lpstr>Grading</vt:lpstr>
      <vt:lpstr>Any questions?</vt:lpstr>
    </vt:vector>
  </TitlesOfParts>
  <Company>Oregon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Web Mapping</dc:title>
  <dc:creator>Bo Zhao</dc:creator>
  <cp:lastModifiedBy>Bo Zhao</cp:lastModifiedBy>
  <cp:revision>42</cp:revision>
  <cp:lastPrinted>2017-09-20T20:07:42Z</cp:lastPrinted>
  <dcterms:created xsi:type="dcterms:W3CDTF">2016-12-12T17:49:57Z</dcterms:created>
  <dcterms:modified xsi:type="dcterms:W3CDTF">2019-01-07T08:44:12Z</dcterms:modified>
</cp:coreProperties>
</file>

<file path=docProps/thumbnail.jpeg>
</file>